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330" y="1794"/>
      </p:cViewPr>
      <p:guideLst>
        <p:guide orient="horz" pos="3168"/>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3124624"/>
            <a:ext cx="621792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699760"/>
            <a:ext cx="512064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EDB5A6-2B16-4308-BFC4-5A03C631F1A3}" type="datetimeFigureOut">
              <a:rPr lang="en-US" smtClean="0"/>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3571252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DB5A6-2B16-4308-BFC4-5A03C631F1A3}" type="datetimeFigureOut">
              <a:rPr lang="en-US" smtClean="0"/>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258153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91397"/>
            <a:ext cx="131699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91397"/>
            <a:ext cx="3829050"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DB5A6-2B16-4308-BFC4-5A03C631F1A3}" type="datetimeFigureOut">
              <a:rPr lang="en-US" smtClean="0"/>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297204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DB5A6-2B16-4308-BFC4-5A03C631F1A3}" type="datetimeFigureOut">
              <a:rPr lang="en-US" smtClean="0"/>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3777194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463454"/>
            <a:ext cx="621792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263180"/>
            <a:ext cx="621792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EDB5A6-2B16-4308-BFC4-5A03C631F1A3}" type="datetimeFigureOut">
              <a:rPr lang="en-US" smtClean="0"/>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389134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441277"/>
            <a:ext cx="25730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441277"/>
            <a:ext cx="25730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EDB5A6-2B16-4308-BFC4-5A03C631F1A3}" type="datetimeFigureOut">
              <a:rPr lang="en-US" smtClean="0"/>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67535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402802"/>
            <a:ext cx="658368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251499"/>
            <a:ext cx="323215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189817"/>
            <a:ext cx="323215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251499"/>
            <a:ext cx="323342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189817"/>
            <a:ext cx="323342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EDB5A6-2B16-4308-BFC4-5A03C631F1A3}" type="datetimeFigureOut">
              <a:rPr lang="en-US" smtClean="0"/>
              <a:t>8/30/2012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4127356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EDB5A6-2B16-4308-BFC4-5A03C631F1A3}" type="datetimeFigureOut">
              <a:rPr lang="en-US" smtClean="0"/>
              <a:t>8/30/2012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1424918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DB5A6-2B16-4308-BFC4-5A03C631F1A3}" type="datetimeFigureOut">
              <a:rPr lang="en-US" smtClean="0"/>
              <a:t>8/30/2012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339703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400473"/>
            <a:ext cx="2406650"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400474"/>
            <a:ext cx="4089400"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104814"/>
            <a:ext cx="2406650"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DB5A6-2B16-4308-BFC4-5A03C631F1A3}" type="datetimeFigureOut">
              <a:rPr lang="en-US" smtClean="0"/>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319907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7040880"/>
            <a:ext cx="438912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98737"/>
            <a:ext cx="438912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872096"/>
            <a:ext cx="438912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DB5A6-2B16-4308-BFC4-5A03C631F1A3}" type="datetimeFigureOut">
              <a:rPr lang="en-US" smtClean="0"/>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168CF-B466-4C46-A1BA-439E23349DC7}" type="slidenum">
              <a:rPr lang="en-US" smtClean="0"/>
              <a:t>‹#›</a:t>
            </a:fld>
            <a:endParaRPr lang="en-US"/>
          </a:p>
        </p:txBody>
      </p:sp>
    </p:spTree>
    <p:extLst>
      <p:ext uri="{BB962C8B-B14F-4D97-AF65-F5344CB8AC3E}">
        <p14:creationId xmlns:p14="http://schemas.microsoft.com/office/powerpoint/2010/main" val="428564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402802"/>
            <a:ext cx="658368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346961"/>
            <a:ext cx="658368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9322647"/>
            <a:ext cx="170688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9EDB5A6-2B16-4308-BFC4-5A03C631F1A3}" type="datetimeFigureOut">
              <a:rPr lang="en-US" smtClean="0"/>
              <a:t>8/30/2012</a:t>
            </a:fld>
            <a:endParaRPr lang="en-US"/>
          </a:p>
        </p:txBody>
      </p:sp>
      <p:sp>
        <p:nvSpPr>
          <p:cNvPr id="5" name="Footer Placeholder 4"/>
          <p:cNvSpPr>
            <a:spLocks noGrp="1"/>
          </p:cNvSpPr>
          <p:nvPr>
            <p:ph type="ftr" sz="quarter" idx="3"/>
          </p:nvPr>
        </p:nvSpPr>
        <p:spPr>
          <a:xfrm>
            <a:off x="2499360" y="9322647"/>
            <a:ext cx="231648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9322647"/>
            <a:ext cx="170688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5D168CF-B466-4C46-A1BA-439E23349DC7}" type="slidenum">
              <a:rPr lang="en-US" smtClean="0"/>
              <a:t>‹#›</a:t>
            </a:fld>
            <a:endParaRPr lang="en-US"/>
          </a:p>
        </p:txBody>
      </p:sp>
    </p:spTree>
    <p:extLst>
      <p:ext uri="{BB962C8B-B14F-4D97-AF65-F5344CB8AC3E}">
        <p14:creationId xmlns:p14="http://schemas.microsoft.com/office/powerpoint/2010/main" val="1867306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Dee.Knight@unt.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unt.edu/studen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internationaladvising@unt.edu" TargetMode="External"/><Relationship Id="rId2" Type="http://schemas.openxmlformats.org/officeDocument/2006/relationships/hyperlink" Target="http://www.unt.edu/oda/apply/index.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8510" y="606552"/>
            <a:ext cx="5943600" cy="10941457"/>
          </a:xfrm>
          <a:prstGeom prst="rect">
            <a:avLst/>
          </a:prstGeom>
          <a:noFill/>
        </p:spPr>
        <p:txBody>
          <a:bodyPr wrap="square" rtlCol="0">
            <a:spAutoFit/>
          </a:bodyPr>
          <a:lstStyle/>
          <a:p>
            <a:endParaRPr lang="en-US" b="1" dirty="0" smtClean="0">
              <a:solidFill>
                <a:srgbClr val="00B050"/>
              </a:solidFill>
            </a:endParaRPr>
          </a:p>
          <a:p>
            <a:endParaRPr lang="en-US" b="1" dirty="0">
              <a:solidFill>
                <a:srgbClr val="00B050"/>
              </a:solidFill>
            </a:endParaRPr>
          </a:p>
          <a:p>
            <a:endParaRPr lang="en-US" b="1" dirty="0" smtClean="0">
              <a:solidFill>
                <a:srgbClr val="00B050"/>
              </a:solidFill>
            </a:endParaRPr>
          </a:p>
          <a:p>
            <a:endParaRPr lang="en-US" b="1" dirty="0" smtClean="0">
              <a:solidFill>
                <a:srgbClr val="00B050"/>
              </a:solidFill>
            </a:endParaRPr>
          </a:p>
          <a:p>
            <a:r>
              <a:rPr lang="en-US" b="1" dirty="0" smtClean="0">
                <a:solidFill>
                  <a:srgbClr val="00B050"/>
                </a:solidFill>
              </a:rPr>
              <a:t>Global Textiles and Apparel Industries</a:t>
            </a:r>
          </a:p>
          <a:p>
            <a:r>
              <a:rPr lang="en-US" sz="1400" b="1" dirty="0" smtClean="0">
                <a:solidFill>
                  <a:srgbClr val="00B050"/>
                </a:solidFill>
              </a:rPr>
              <a:t>MDSE 4010</a:t>
            </a:r>
          </a:p>
          <a:p>
            <a:endParaRPr lang="en-US" sz="1400" b="1" dirty="0">
              <a:solidFill>
                <a:srgbClr val="00B050"/>
              </a:solidFill>
            </a:endParaRPr>
          </a:p>
          <a:p>
            <a:r>
              <a:rPr lang="en-US" sz="1200" b="1" dirty="0" smtClean="0"/>
              <a:t>Instructor:</a:t>
            </a:r>
            <a:r>
              <a:rPr lang="en-US" sz="1200" dirty="0" smtClean="0"/>
              <a:t> 		Dr. Dee K. Knight</a:t>
            </a:r>
          </a:p>
          <a:p>
            <a:r>
              <a:rPr lang="en-US" sz="1200" b="1" dirty="0" smtClean="0"/>
              <a:t>Office:</a:t>
            </a:r>
            <a:r>
              <a:rPr lang="en-US" sz="1200" dirty="0" smtClean="0"/>
              <a:t> 		Chilton 331</a:t>
            </a:r>
          </a:p>
          <a:p>
            <a:r>
              <a:rPr lang="en-US" sz="1200" b="1" dirty="0" smtClean="0"/>
              <a:t>Phone:</a:t>
            </a:r>
            <a:r>
              <a:rPr lang="en-US" sz="1200" dirty="0" smtClean="0"/>
              <a:t>		940.565.3263</a:t>
            </a:r>
          </a:p>
          <a:p>
            <a:r>
              <a:rPr lang="en-US" sz="1200" b="1" dirty="0" smtClean="0"/>
              <a:t>Virtual Office Hours:	</a:t>
            </a:r>
            <a:r>
              <a:rPr lang="en-US" sz="1200" dirty="0" smtClean="0"/>
              <a:t>Tuesday &amp; Thursday 7-8</a:t>
            </a:r>
          </a:p>
          <a:p>
            <a:r>
              <a:rPr lang="en-US" sz="1200" b="1" dirty="0" smtClean="0"/>
              <a:t>Campus Office Hours:</a:t>
            </a:r>
            <a:r>
              <a:rPr lang="en-US" sz="1200" dirty="0" smtClean="0"/>
              <a:t>	By appointment</a:t>
            </a:r>
          </a:p>
          <a:p>
            <a:endParaRPr lang="en-US" sz="1200" dirty="0"/>
          </a:p>
          <a:p>
            <a:endParaRPr lang="en-US" sz="1200" b="1" dirty="0" smtClean="0">
              <a:solidFill>
                <a:srgbClr val="00B050"/>
              </a:solidFill>
            </a:endParaRPr>
          </a:p>
          <a:p>
            <a:endParaRPr lang="en-US" sz="1200" b="1" dirty="0">
              <a:solidFill>
                <a:srgbClr val="00B050"/>
              </a:solidFill>
            </a:endParaRPr>
          </a:p>
          <a:p>
            <a:r>
              <a:rPr lang="en-US" sz="1200" b="1" dirty="0" smtClean="0">
                <a:solidFill>
                  <a:srgbClr val="00B050"/>
                </a:solidFill>
              </a:rPr>
              <a:t>Course Description:</a:t>
            </a:r>
          </a:p>
          <a:p>
            <a:r>
              <a:rPr lang="en-US" sz="1200" dirty="0"/>
              <a:t>An overview of global textile and apparel industries in terms of production, distribution, and consumption. Major topics include textile and apparel industries with emphasis on global issues concerning manufacturing, labor, consumers and policy makers; and factors affecting processes from the production through distribution in the global textiles and apparel industries. </a:t>
            </a:r>
            <a:endParaRPr lang="en-US" sz="1200" dirty="0" smtClean="0"/>
          </a:p>
          <a:p>
            <a:endParaRPr lang="en-US" sz="1200" dirty="0" smtClean="0"/>
          </a:p>
          <a:p>
            <a:endParaRPr lang="en-US" sz="1100" dirty="0"/>
          </a:p>
          <a:p>
            <a:r>
              <a:rPr lang="en-US" sz="1200" b="1" dirty="0" smtClean="0">
                <a:solidFill>
                  <a:srgbClr val="00B050"/>
                </a:solidFill>
              </a:rPr>
              <a:t>Course Objectives</a:t>
            </a:r>
            <a:r>
              <a:rPr lang="en-US" sz="1200" b="1" dirty="0">
                <a:solidFill>
                  <a:srgbClr val="00B050"/>
                </a:solidFill>
              </a:rPr>
              <a:t>:	</a:t>
            </a:r>
            <a:endParaRPr lang="en-US" sz="1200" dirty="0">
              <a:solidFill>
                <a:srgbClr val="00B050"/>
              </a:solidFill>
            </a:endParaRPr>
          </a:p>
          <a:p>
            <a:r>
              <a:rPr lang="en-US" sz="1200" dirty="0"/>
              <a:t>At the completion on the course, students should be able to </a:t>
            </a:r>
          </a:p>
          <a:p>
            <a:pPr marL="171450" lvl="0" indent="-171450">
              <a:buFont typeface="Arial" pitchFamily="34" charset="0"/>
              <a:buChar char="•"/>
            </a:pPr>
            <a:r>
              <a:rPr lang="en-US" sz="1200" dirty="0"/>
              <a:t>Understand the historical and theoretical development of production and consumption in the textile and apparel industries from a global perspective.</a:t>
            </a:r>
          </a:p>
          <a:p>
            <a:pPr marL="171450" lvl="0" indent="-171450">
              <a:buFont typeface="Arial" pitchFamily="34" charset="0"/>
              <a:buChar char="•"/>
            </a:pPr>
            <a:r>
              <a:rPr lang="en-US" sz="1200" dirty="0"/>
              <a:t>Recognize the competitiveness of the U.S. textile and apparel sectors for the global marketplaces.</a:t>
            </a:r>
          </a:p>
          <a:p>
            <a:pPr marL="171450" lvl="0" indent="-171450">
              <a:buFont typeface="Arial" pitchFamily="34" charset="0"/>
              <a:buChar char="•"/>
            </a:pPr>
            <a:r>
              <a:rPr lang="en-US" sz="1200" dirty="0"/>
              <a:t>Analyze economic, social, political and cultural factors related to the global textile and apparel industries, with an emphasis on implications for manufacturers, retailers, and consumers. </a:t>
            </a:r>
          </a:p>
          <a:p>
            <a:pPr marL="171450" lvl="0" indent="-171450">
              <a:buFont typeface="Arial" pitchFamily="34" charset="0"/>
              <a:buChar char="•"/>
            </a:pPr>
            <a:r>
              <a:rPr lang="en-US" sz="1200" dirty="0"/>
              <a:t>Predict major international issues on product development, sourcing, consumption and trading in the textile and apparel sector. </a:t>
            </a:r>
          </a:p>
          <a:p>
            <a:pPr marL="171450" lvl="0" indent="-171450">
              <a:buFont typeface="Arial" pitchFamily="34" charset="0"/>
              <a:buChar char="•"/>
            </a:pPr>
            <a:r>
              <a:rPr lang="en-US" sz="1200" dirty="0"/>
              <a:t>Articulate in written and oral formats your understanding of global textiles and apparel industries as they relate to professional and practical managements</a:t>
            </a:r>
            <a:r>
              <a:rPr lang="en-US" sz="1200" dirty="0" smtClean="0"/>
              <a:t>.</a:t>
            </a:r>
          </a:p>
          <a:p>
            <a:pPr lvl="0"/>
            <a:endParaRPr lang="en-US" sz="1200" dirty="0"/>
          </a:p>
          <a:p>
            <a:pPr lvl="0"/>
            <a:r>
              <a:rPr lang="en-US" sz="1200" b="1" dirty="0" smtClean="0">
                <a:solidFill>
                  <a:srgbClr val="00B050"/>
                </a:solidFill>
              </a:rPr>
              <a:t>		</a:t>
            </a:r>
          </a:p>
          <a:p>
            <a:pPr lvl="0"/>
            <a:endParaRPr lang="en-US" sz="1200" b="1" dirty="0">
              <a:solidFill>
                <a:srgbClr val="00B050"/>
              </a:solidFill>
            </a:endParaRPr>
          </a:p>
          <a:p>
            <a:pPr lvl="0"/>
            <a:r>
              <a:rPr lang="en-US" sz="1200" b="1" dirty="0" smtClean="0">
                <a:solidFill>
                  <a:srgbClr val="00B050"/>
                </a:solidFill>
              </a:rPr>
              <a:t>Textbook:</a:t>
            </a:r>
          </a:p>
          <a:p>
            <a:pPr lvl="0"/>
            <a:endParaRPr lang="en-US" sz="1200" b="1" dirty="0">
              <a:solidFill>
                <a:srgbClr val="00B050"/>
              </a:solidFill>
            </a:endParaRPr>
          </a:p>
          <a:p>
            <a:pPr lvl="0"/>
            <a:r>
              <a:rPr lang="en-US" sz="1200" dirty="0" smtClean="0"/>
              <a:t>		Kunz, G. I. &amp; Garner, M. B. (2011). Going global: The Textile and 		apparel  industry. New York: Fairchild.</a:t>
            </a:r>
          </a:p>
          <a:p>
            <a:pPr lvl="0"/>
            <a:endParaRPr lang="en-US" sz="1200" dirty="0" smtClean="0"/>
          </a:p>
          <a:p>
            <a:pPr lvl="0"/>
            <a:endParaRPr lang="en-US" sz="1200" dirty="0"/>
          </a:p>
          <a:p>
            <a:pPr lvl="0"/>
            <a:endParaRPr lang="en-US" sz="1200" dirty="0"/>
          </a:p>
          <a:p>
            <a:pPr lvl="0"/>
            <a:endParaRPr lang="en-US" sz="1200" b="1" dirty="0" smtClean="0">
              <a:solidFill>
                <a:srgbClr val="00B050"/>
              </a:solidFill>
            </a:endParaRPr>
          </a:p>
          <a:p>
            <a:pPr lvl="0"/>
            <a:endParaRPr lang="en-US" sz="1200" b="1" dirty="0">
              <a:solidFill>
                <a:srgbClr val="00B050"/>
              </a:solidFill>
            </a:endParaRPr>
          </a:p>
          <a:p>
            <a:pPr lvl="0"/>
            <a:endParaRPr lang="en-US" sz="1200" dirty="0"/>
          </a:p>
          <a:p>
            <a:pPr lvl="0"/>
            <a:endParaRPr lang="en-US" sz="1200" dirty="0"/>
          </a:p>
          <a:p>
            <a:pPr lvl="0"/>
            <a:endParaRPr lang="en-US" sz="1200" dirty="0"/>
          </a:p>
          <a:p>
            <a:r>
              <a:rPr lang="en-US" sz="1200" b="1" dirty="0"/>
              <a:t> </a:t>
            </a:r>
            <a:endParaRPr lang="en-US" sz="1200" dirty="0"/>
          </a:p>
          <a:p>
            <a:endParaRPr lang="en-US" sz="1200" dirty="0"/>
          </a:p>
          <a:p>
            <a:r>
              <a:rPr lang="en-US" sz="1200" dirty="0"/>
              <a:t> </a:t>
            </a:r>
          </a:p>
          <a:p>
            <a:endParaRPr lang="en-US" sz="1200" b="1" dirty="0" smtClean="0"/>
          </a:p>
          <a:p>
            <a:endParaRPr lang="en-US" sz="1200" dirty="0"/>
          </a:p>
        </p:txBody>
      </p:sp>
      <p:pic>
        <p:nvPicPr>
          <p:cNvPr id="1026" name="Picture 2" descr="\\pacscluster2.unt.ad.unt.edu\home\dkk0004\My Documents\My Pictures\China_Forsythe\IMG_87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419100"/>
            <a:ext cx="1676400" cy="12573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V="1">
            <a:off x="609600" y="3657598"/>
            <a:ext cx="4826000" cy="2"/>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60400" y="2362200"/>
            <a:ext cx="4826000" cy="2"/>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711200" y="7848598"/>
            <a:ext cx="4826000" cy="2"/>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60400" y="5181600"/>
            <a:ext cx="4826000" cy="2"/>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89602">
            <a:off x="642820" y="8094574"/>
            <a:ext cx="1397206" cy="139720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5400" y="419100"/>
            <a:ext cx="1676400" cy="1257300"/>
          </a:xfrm>
          <a:prstGeom prst="rect">
            <a:avLst/>
          </a:prstGeom>
          <a:ln>
            <a:noFill/>
          </a:ln>
          <a:effectLst>
            <a:softEdge rad="112500"/>
          </a:effec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31956" y="398983"/>
            <a:ext cx="1692644" cy="127741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2939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6172200" cy="10248960"/>
          </a:xfrm>
          <a:prstGeom prst="rect">
            <a:avLst/>
          </a:prstGeom>
        </p:spPr>
        <p:txBody>
          <a:bodyPr wrap="square">
            <a:spAutoFit/>
          </a:bodyPr>
          <a:lstStyle/>
          <a:p>
            <a:pPr lvl="0"/>
            <a:r>
              <a:rPr lang="en-US" sz="1200" b="1" dirty="0">
                <a:solidFill>
                  <a:srgbClr val="00B050"/>
                </a:solidFill>
              </a:rPr>
              <a:t>Course </a:t>
            </a:r>
            <a:r>
              <a:rPr lang="en-US" sz="1200" b="1" dirty="0" smtClean="0">
                <a:solidFill>
                  <a:srgbClr val="00B050"/>
                </a:solidFill>
              </a:rPr>
              <a:t>Structure</a:t>
            </a:r>
            <a:endParaRPr lang="en-US" sz="1200" b="1" dirty="0">
              <a:solidFill>
                <a:srgbClr val="00B050"/>
              </a:solidFill>
            </a:endParaRPr>
          </a:p>
          <a:p>
            <a:pPr lvl="0"/>
            <a:r>
              <a:rPr lang="en-US" sz="1200" dirty="0"/>
              <a:t>Online courses require careful time management and self discipline.  The course is structured around weekly modules and two exams that will be administered on the Denton campus in the Sage Testing Center. </a:t>
            </a:r>
          </a:p>
          <a:p>
            <a:pPr lvl="0"/>
            <a:endParaRPr lang="en-US" sz="1200" b="1" u="sng" dirty="0" smtClean="0"/>
          </a:p>
          <a:p>
            <a:pPr lvl="0"/>
            <a:r>
              <a:rPr lang="en-US" sz="1200" b="1" u="sng" dirty="0" smtClean="0"/>
              <a:t>Weekly </a:t>
            </a:r>
            <a:r>
              <a:rPr lang="en-US" sz="1200" b="1" u="sng" dirty="0"/>
              <a:t>Modules</a:t>
            </a:r>
          </a:p>
          <a:p>
            <a:pPr lvl="0"/>
            <a:r>
              <a:rPr lang="en-US" sz="1200" dirty="0"/>
              <a:t>A weekly module will open early every Friday morning and include the following:</a:t>
            </a:r>
          </a:p>
          <a:p>
            <a:pPr marL="171450" lvl="0" indent="-171450">
              <a:buFont typeface="Arial" pitchFamily="34" charset="0"/>
              <a:buChar char="•"/>
            </a:pPr>
            <a:r>
              <a:rPr lang="en-US" sz="1200" dirty="0"/>
              <a:t>Pre-Quiz – (5 points), not graded, but will give you a preview of the module.</a:t>
            </a:r>
          </a:p>
          <a:p>
            <a:pPr marL="171450" lvl="0" indent="-171450">
              <a:buFont typeface="Arial" pitchFamily="34" charset="0"/>
              <a:buChar char="•"/>
            </a:pPr>
            <a:r>
              <a:rPr lang="en-US" sz="1200" dirty="0"/>
              <a:t>Weekly module – some combination of course content, videos, and assignments. </a:t>
            </a:r>
          </a:p>
          <a:p>
            <a:pPr marL="171450" lvl="0" indent="-171450">
              <a:buFont typeface="Arial" pitchFamily="34" charset="0"/>
              <a:buChar char="•"/>
            </a:pPr>
            <a:r>
              <a:rPr lang="en-US" sz="1200" dirty="0"/>
              <a:t>Assignments – will be found within the weekly module and will include assignment guidelines and submission instructions. Please note that late assignments are not accepted, so please plan accordingly.</a:t>
            </a:r>
          </a:p>
          <a:p>
            <a:pPr marL="171450" lvl="0" indent="-171450">
              <a:buFont typeface="Arial" pitchFamily="34" charset="0"/>
              <a:buChar char="•"/>
            </a:pPr>
            <a:r>
              <a:rPr lang="en-US" sz="1200" dirty="0"/>
              <a:t>Module Quiz – (10 points) to give students a benchmark for their mastery of course content. Please note that quizzes will cover both content in the textbook and content in the modules. </a:t>
            </a:r>
            <a:endParaRPr lang="en-US" sz="1200" dirty="0" smtClean="0"/>
          </a:p>
          <a:p>
            <a:pPr marL="171450" lvl="0" indent="-171450">
              <a:buFont typeface="Arial" pitchFamily="34" charset="0"/>
              <a:buChar char="•"/>
            </a:pPr>
            <a:endParaRPr lang="en-US" sz="1200" dirty="0"/>
          </a:p>
          <a:p>
            <a:pPr lvl="0"/>
            <a:r>
              <a:rPr lang="en-US" sz="1200" b="1" u="sng" dirty="0" smtClean="0"/>
              <a:t>Exams</a:t>
            </a:r>
          </a:p>
          <a:p>
            <a:pPr marL="171450" lvl="0" indent="-171450">
              <a:buFont typeface="Arial" pitchFamily="34" charset="0"/>
              <a:buChar char="•"/>
            </a:pPr>
            <a:r>
              <a:rPr lang="en-US" sz="1200" dirty="0" smtClean="0"/>
              <a:t>Friday, October 12, 2012 at 8 am in Sage Hall Testing Center, Denton campus</a:t>
            </a:r>
          </a:p>
          <a:p>
            <a:pPr marL="171450" lvl="0" indent="-171450">
              <a:buFont typeface="Arial" pitchFamily="34" charset="0"/>
              <a:buChar char="•"/>
            </a:pPr>
            <a:r>
              <a:rPr lang="en-US" sz="1200" dirty="0" smtClean="0"/>
              <a:t>Saturday, </a:t>
            </a:r>
            <a:r>
              <a:rPr lang="en-US" sz="1200" dirty="0" smtClean="0"/>
              <a:t>December 8</a:t>
            </a:r>
            <a:r>
              <a:rPr lang="en-US" sz="1200" dirty="0" smtClean="0"/>
              <a:t>, 2012 at 10 am in Sage Hall Testing Center, Denton campus</a:t>
            </a:r>
          </a:p>
          <a:p>
            <a:pPr marL="171450" lvl="0" indent="-171450">
              <a:buFont typeface="Arial" pitchFamily="34" charset="0"/>
              <a:buChar char="•"/>
            </a:pPr>
            <a:endParaRPr lang="en-US" sz="1200" dirty="0"/>
          </a:p>
          <a:p>
            <a:pPr lvl="0"/>
            <a:r>
              <a:rPr lang="en-US" sz="1200" b="1" dirty="0" smtClean="0"/>
              <a:t>Assignment Format</a:t>
            </a:r>
          </a:p>
          <a:p>
            <a:pPr marL="171450" lvl="0" indent="-171450">
              <a:buFont typeface="Arial" pitchFamily="34" charset="0"/>
              <a:buChar char="•"/>
            </a:pPr>
            <a:r>
              <a:rPr lang="en-US" sz="1200" dirty="0" smtClean="0"/>
              <a:t>Unless otherwise specified, assignments are to be computer generated, double spaced with 12-point font and one-inch margins.</a:t>
            </a:r>
          </a:p>
          <a:p>
            <a:pPr marL="171450" lvl="0" indent="-171450">
              <a:buFont typeface="Arial" pitchFamily="34" charset="0"/>
              <a:buChar char="•"/>
            </a:pPr>
            <a:r>
              <a:rPr lang="en-US" sz="1200" dirty="0" smtClean="0"/>
              <a:t>It is expected that assignments will be free of spelling, grammatical and spacing errors to avoid deductions.</a:t>
            </a:r>
          </a:p>
          <a:p>
            <a:pPr marL="171450" lvl="0" indent="-171450">
              <a:buFont typeface="Arial" pitchFamily="34" charset="0"/>
              <a:buChar char="•"/>
            </a:pPr>
            <a:r>
              <a:rPr lang="en-US" sz="1200" dirty="0" smtClean="0"/>
              <a:t>All assignments must include the student’s name, title of assignment, and due date.</a:t>
            </a:r>
          </a:p>
          <a:p>
            <a:pPr marL="171450" lvl="0" indent="-171450">
              <a:buFont typeface="Arial" pitchFamily="34" charset="0"/>
              <a:buChar char="•"/>
            </a:pPr>
            <a:endParaRPr lang="en-US" sz="1200" dirty="0"/>
          </a:p>
          <a:p>
            <a:pPr lvl="0"/>
            <a:r>
              <a:rPr lang="en-US" sz="1200" b="1" dirty="0" smtClean="0">
                <a:solidFill>
                  <a:srgbClr val="00B050"/>
                </a:solidFill>
              </a:rPr>
              <a:t>Communications</a:t>
            </a:r>
          </a:p>
          <a:p>
            <a:r>
              <a:rPr lang="en-US" sz="1200" dirty="0"/>
              <a:t>Use </a:t>
            </a:r>
            <a:r>
              <a:rPr lang="en-US" sz="1200" dirty="0" smtClean="0"/>
              <a:t>BB Learn </a:t>
            </a:r>
            <a:r>
              <a:rPr lang="en-US" sz="1200" dirty="0"/>
              <a:t>email to communicate with the instructor and other </a:t>
            </a:r>
            <a:r>
              <a:rPr lang="en-US" sz="1200" dirty="0" smtClean="0"/>
              <a:t>students enrolled in the course.  If you have an emergency and need immediate </a:t>
            </a:r>
            <a:r>
              <a:rPr lang="en-US" sz="1200" dirty="0"/>
              <a:t>assistance please contact me at </a:t>
            </a:r>
            <a:r>
              <a:rPr lang="en-US" sz="1200" u="sng" dirty="0" smtClean="0">
                <a:hlinkClick r:id="rId2"/>
              </a:rPr>
              <a:t>Dee.Knight@unt.edu</a:t>
            </a:r>
            <a:r>
              <a:rPr lang="en-US" sz="1200" dirty="0"/>
              <a:t> </a:t>
            </a:r>
            <a:r>
              <a:rPr lang="en-US" sz="1200" dirty="0" smtClean="0"/>
              <a:t>and put MDSE 4010 and your name in the subject line. </a:t>
            </a:r>
            <a:r>
              <a:rPr lang="en-US" sz="1200" dirty="0"/>
              <a:t> </a:t>
            </a:r>
            <a:endParaRPr lang="en-US" sz="1200" dirty="0" smtClean="0"/>
          </a:p>
          <a:p>
            <a:endParaRPr lang="en-US" sz="1200" dirty="0"/>
          </a:p>
          <a:p>
            <a:r>
              <a:rPr lang="en-US" sz="1200" dirty="0" smtClean="0"/>
              <a:t>Remember that you will receive communications from UNT and CMHT using your </a:t>
            </a:r>
            <a:r>
              <a:rPr lang="en-US" sz="1200" dirty="0" err="1" smtClean="0"/>
              <a:t>MyUNT</a:t>
            </a:r>
            <a:r>
              <a:rPr lang="en-US" sz="1200" dirty="0" smtClean="0"/>
              <a:t> email address. If you  do not check your UNT email address, please have communications forward to an address that you do check to avoid missing timely information. You can also contact me by phone and feel free to come to my office. To ensure that I am in my office, it is best to make an appointment by sending me an email with dates/times you are available.</a:t>
            </a:r>
            <a:endParaRPr lang="en-US" sz="1200" dirty="0"/>
          </a:p>
          <a:p>
            <a:pPr marL="171450" lvl="0" indent="-171450">
              <a:buFont typeface="Arial" pitchFamily="34" charset="0"/>
              <a:buChar char="•"/>
            </a:pPr>
            <a:endParaRPr lang="en-US" sz="1200" dirty="0"/>
          </a:p>
          <a:p>
            <a:pPr lvl="0"/>
            <a:r>
              <a:rPr lang="en-US" sz="1200" b="1" dirty="0" smtClean="0">
                <a:solidFill>
                  <a:srgbClr val="00B050"/>
                </a:solidFill>
              </a:rPr>
              <a:t>Assessment Methods</a:t>
            </a:r>
          </a:p>
          <a:p>
            <a:pPr lvl="0"/>
            <a:r>
              <a:rPr lang="en-US" sz="1200" dirty="0" smtClean="0"/>
              <a:t>Students should access and follow all instructions found in the weekly BB Learn modules.</a:t>
            </a:r>
            <a:endParaRPr lang="en-US" sz="1200" dirty="0"/>
          </a:p>
          <a:p>
            <a:pPr marL="171450" lvl="0" indent="-171450">
              <a:buFont typeface="Arial" pitchFamily="34" charset="0"/>
              <a:buChar char="•"/>
            </a:pPr>
            <a:r>
              <a:rPr lang="en-US" sz="1200" dirty="0" smtClean="0"/>
              <a:t>Pre-quizzes -  Students will complete an ungraded pre-quiz before each content module (up to 60 points)</a:t>
            </a:r>
          </a:p>
          <a:p>
            <a:pPr marL="171450" lvl="0" indent="-171450">
              <a:buFont typeface="Arial" pitchFamily="34" charset="0"/>
              <a:buChar char="•"/>
            </a:pPr>
            <a:r>
              <a:rPr lang="en-US" sz="1200" dirty="0" smtClean="0"/>
              <a:t>Module quizzes – Student will complete a graded quiz for each content module ( up to 120 points)</a:t>
            </a:r>
          </a:p>
          <a:p>
            <a:pPr marL="171450" lvl="0" indent="-171450">
              <a:buFont typeface="Arial" pitchFamily="34" charset="0"/>
              <a:buChar char="•"/>
            </a:pPr>
            <a:r>
              <a:rPr lang="en-US" sz="1200" dirty="0" smtClean="0"/>
              <a:t>Week assignments – The nature of assignments vary and point values will vary (up to 400 points). Please carefully read and follow assignment guidelines and submission instructions. Assignments should be submitted as a Word document unless otherwise specified.</a:t>
            </a:r>
          </a:p>
          <a:p>
            <a:pPr marL="171450" lvl="0" indent="-171450">
              <a:buFont typeface="Arial" pitchFamily="34" charset="0"/>
              <a:buChar char="•"/>
            </a:pPr>
            <a:r>
              <a:rPr lang="en-US" sz="1200" dirty="0" smtClean="0"/>
              <a:t>Mid-term exam – 100 points – Sage Hall, Denton campus – see schedule</a:t>
            </a:r>
          </a:p>
          <a:p>
            <a:pPr marL="171450" lvl="0" indent="-171450">
              <a:buFont typeface="Arial" pitchFamily="34" charset="0"/>
              <a:buChar char="•"/>
            </a:pPr>
            <a:r>
              <a:rPr lang="en-US" sz="1200" dirty="0" smtClean="0"/>
              <a:t>Final exam – 100 points – Sage Hall, Denton campus – see schedule</a:t>
            </a:r>
          </a:p>
          <a:p>
            <a:pPr marL="171450" lvl="0" indent="-171450">
              <a:buFont typeface="Arial" pitchFamily="34" charset="0"/>
              <a:buChar char="•"/>
            </a:pPr>
            <a:endParaRPr lang="en-US" sz="1200" dirty="0"/>
          </a:p>
          <a:p>
            <a:pPr lvl="0"/>
            <a:endParaRPr lang="en-US" sz="1200" dirty="0"/>
          </a:p>
          <a:p>
            <a:pPr lvl="0"/>
            <a:endParaRPr lang="en-US" sz="1200" b="1" dirty="0" smtClean="0">
              <a:solidFill>
                <a:srgbClr val="00B050"/>
              </a:solidFill>
            </a:endParaRPr>
          </a:p>
          <a:p>
            <a:pPr marL="171450" lvl="0" indent="-171450">
              <a:buFont typeface="Arial" pitchFamily="34" charset="0"/>
              <a:buChar char="•"/>
            </a:pPr>
            <a:endParaRPr lang="en-US" sz="1200" dirty="0"/>
          </a:p>
          <a:p>
            <a:pPr lvl="0"/>
            <a:endParaRPr lang="en-US" sz="1200" dirty="0" smtClean="0"/>
          </a:p>
          <a:p>
            <a:pPr lvl="0"/>
            <a:endParaRPr lang="en-US" sz="1200" dirty="0" smtClean="0"/>
          </a:p>
          <a:p>
            <a:pPr marL="171450" lvl="0" indent="-171450">
              <a:buFont typeface="Arial" pitchFamily="34" charset="0"/>
              <a:buChar char="•"/>
            </a:pPr>
            <a:endParaRPr lang="en-US" sz="1200" dirty="0"/>
          </a:p>
        </p:txBody>
      </p:sp>
      <p:cxnSp>
        <p:nvCxnSpPr>
          <p:cNvPr id="3" name="Straight Arrow Connector 2"/>
          <p:cNvCxnSpPr/>
          <p:nvPr/>
        </p:nvCxnSpPr>
        <p:spPr>
          <a:xfrm flipV="1">
            <a:off x="711200" y="5410200"/>
            <a:ext cx="4826000" cy="2"/>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7315200"/>
            <a:ext cx="4926013" cy="18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214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32951"/>
            <a:ext cx="6324600" cy="8771632"/>
          </a:xfrm>
          <a:prstGeom prst="rect">
            <a:avLst/>
          </a:prstGeom>
        </p:spPr>
        <p:txBody>
          <a:bodyPr wrap="square">
            <a:spAutoFit/>
          </a:bodyPr>
          <a:lstStyle/>
          <a:p>
            <a:r>
              <a:rPr lang="en-US" sz="1200" b="1" dirty="0">
                <a:solidFill>
                  <a:srgbClr val="00B050"/>
                </a:solidFill>
                <a:ea typeface="Times New Roman"/>
                <a:cs typeface="Times New Roman"/>
              </a:rPr>
              <a:t>Incompletes</a:t>
            </a:r>
            <a:r>
              <a:rPr lang="en-US" sz="1200" b="1" dirty="0">
                <a:latin typeface="Tahoma"/>
                <a:ea typeface="Times New Roman"/>
                <a:cs typeface="Times New Roman"/>
              </a:rPr>
              <a:t/>
            </a:r>
            <a:br>
              <a:rPr lang="en-US" sz="1200" b="1" dirty="0">
                <a:latin typeface="Tahoma"/>
                <a:ea typeface="Times New Roman"/>
                <a:cs typeface="Times New Roman"/>
              </a:rPr>
            </a:br>
            <a:r>
              <a:rPr lang="en-US" sz="1200" dirty="0">
                <a:ea typeface="Times New Roman"/>
                <a:cs typeface="Times New Roman"/>
              </a:rPr>
              <a:t>It is the College of Merchandising, Hospitality and Tourism policy that a grade of “I” will be assigned only in the rarest of circumstances and only when the student has successfully completed almost all of the course requirements. For example, an illness or accident that prevented the student from taking the final exam or military duty would constitute justification for an “incomplete.”  In the event of other circumstances, students are encouraged to drop the course</a:t>
            </a:r>
            <a:r>
              <a:rPr lang="en-US" sz="1200" dirty="0" smtClean="0">
                <a:ea typeface="Times New Roman"/>
                <a:cs typeface="Times New Roman"/>
              </a:rPr>
              <a:t>.</a:t>
            </a:r>
          </a:p>
          <a:p>
            <a:endParaRPr lang="en-US" sz="1200" dirty="0">
              <a:latin typeface="Tahoma"/>
              <a:ea typeface="Times New Roman"/>
              <a:cs typeface="Times New Roman"/>
            </a:endParaRPr>
          </a:p>
          <a:p>
            <a:endParaRPr lang="en-US" sz="1200" b="1" dirty="0" smtClean="0">
              <a:solidFill>
                <a:srgbClr val="00B050"/>
              </a:solidFill>
              <a:ea typeface="Times New Roman"/>
              <a:cs typeface="Times New Roman"/>
            </a:endParaRPr>
          </a:p>
          <a:p>
            <a:r>
              <a:rPr lang="en-US" sz="1200" b="1" dirty="0" smtClean="0">
                <a:solidFill>
                  <a:srgbClr val="00B050"/>
                </a:solidFill>
                <a:ea typeface="Times New Roman"/>
                <a:cs typeface="Times New Roman"/>
              </a:rPr>
              <a:t>Course Policies</a:t>
            </a:r>
          </a:p>
          <a:p>
            <a:endParaRPr lang="en-US" sz="1200" b="1" dirty="0" smtClean="0">
              <a:solidFill>
                <a:srgbClr val="00B050"/>
              </a:solidFill>
              <a:ea typeface="Times New Roman"/>
              <a:cs typeface="Times New Roman"/>
            </a:endParaRPr>
          </a:p>
          <a:p>
            <a:r>
              <a:rPr lang="en-US" sz="1200" b="1" dirty="0" smtClean="0">
                <a:ea typeface="Times New Roman"/>
                <a:cs typeface="Times New Roman"/>
              </a:rPr>
              <a:t>Copyright </a:t>
            </a:r>
            <a:r>
              <a:rPr lang="en-US" sz="1200" b="1" dirty="0">
                <a:ea typeface="Times New Roman"/>
                <a:cs typeface="Times New Roman"/>
              </a:rPr>
              <a:t>Notice</a:t>
            </a:r>
          </a:p>
          <a:p>
            <a:r>
              <a:rPr lang="en-US" sz="1200" dirty="0">
                <a:ea typeface="Times New Roman"/>
                <a:cs typeface="Times New Roman"/>
              </a:rPr>
              <a:t>Some or all of the materials on this course Web site may be protected by copyright. Federal copyright law prohibits the reproduction, distribution, public performance, or public display of copyrighted materials without the express and written permission of the copyright owner, unless fair use or another exemption under copyright law applies</a:t>
            </a:r>
            <a:r>
              <a:rPr lang="en-US" sz="1200" dirty="0" smtClean="0">
                <a:ea typeface="Times New Roman"/>
                <a:cs typeface="Times New Roman"/>
              </a:rPr>
              <a:t>.</a:t>
            </a:r>
          </a:p>
          <a:p>
            <a:endParaRPr lang="en-US" sz="1200" b="1" dirty="0" smtClean="0">
              <a:solidFill>
                <a:srgbClr val="00B050"/>
              </a:solidFill>
              <a:ea typeface="Times New Roman"/>
              <a:cs typeface="Times New Roman"/>
            </a:endParaRPr>
          </a:p>
          <a:p>
            <a:r>
              <a:rPr lang="en-US" sz="1200" b="1" dirty="0" smtClean="0">
                <a:ea typeface="Times New Roman"/>
                <a:cs typeface="Times New Roman"/>
              </a:rPr>
              <a:t>Syllabus </a:t>
            </a:r>
            <a:r>
              <a:rPr lang="en-US" sz="1200" b="1" dirty="0">
                <a:ea typeface="Times New Roman"/>
                <a:cs typeface="Times New Roman"/>
              </a:rPr>
              <a:t>Change Policy</a:t>
            </a:r>
          </a:p>
          <a:p>
            <a:r>
              <a:rPr lang="en-US" sz="1200" dirty="0">
                <a:ea typeface="Times New Roman"/>
                <a:cs typeface="Times New Roman"/>
              </a:rPr>
              <a:t>Changes to the syllabus, course information, and/or due dates may be made when it is deemed by the instructor to benefit students. </a:t>
            </a:r>
            <a:endParaRPr lang="en-US" sz="1200" dirty="0" smtClean="0">
              <a:ea typeface="Times New Roman"/>
              <a:cs typeface="Times New Roman"/>
            </a:endParaRPr>
          </a:p>
          <a:p>
            <a:endParaRPr lang="en-US" sz="1200" dirty="0">
              <a:ea typeface="Times New Roman"/>
              <a:cs typeface="Times New Roman"/>
            </a:endParaRPr>
          </a:p>
          <a:p>
            <a:r>
              <a:rPr lang="en-US" sz="1200" b="1" dirty="0">
                <a:ea typeface="Times New Roman"/>
                <a:cs typeface="Times New Roman"/>
              </a:rPr>
              <a:t>Course Evaluation</a:t>
            </a:r>
          </a:p>
          <a:p>
            <a:r>
              <a:rPr lang="en-US" sz="1200" dirty="0">
                <a:ea typeface="Times New Roman"/>
                <a:cs typeface="Times New Roman"/>
              </a:rPr>
              <a:t>The instructor values feedback and asks that you complete the Student Evaluation of Teaching Effectiveness (SETE) at the conclusion of the course. This evaluation form will be accessed through your </a:t>
            </a:r>
            <a:r>
              <a:rPr lang="en-US" sz="1200" dirty="0" err="1">
                <a:ea typeface="Times New Roman"/>
                <a:cs typeface="Times New Roman"/>
              </a:rPr>
              <a:t>MyUnt</a:t>
            </a:r>
            <a:r>
              <a:rPr lang="en-US" sz="1200" dirty="0">
                <a:ea typeface="Times New Roman"/>
                <a:cs typeface="Times New Roman"/>
              </a:rPr>
              <a:t> home page near the end of the semester. </a:t>
            </a:r>
            <a:endParaRPr lang="en-US" sz="1200" dirty="0" smtClean="0">
              <a:ea typeface="Times New Roman"/>
              <a:cs typeface="Times New Roman"/>
            </a:endParaRPr>
          </a:p>
          <a:p>
            <a:endParaRPr lang="en-US" sz="1200" dirty="0">
              <a:ea typeface="Times New Roman"/>
              <a:cs typeface="Times New Roman"/>
            </a:endParaRPr>
          </a:p>
          <a:p>
            <a:r>
              <a:rPr lang="en-US" sz="1200" b="1" dirty="0">
                <a:ea typeface="Times New Roman"/>
                <a:cs typeface="Times New Roman"/>
              </a:rPr>
              <a:t>Scholarly Expectations</a:t>
            </a:r>
          </a:p>
          <a:p>
            <a:r>
              <a:rPr lang="en-US" sz="1200" dirty="0">
                <a:ea typeface="Times New Roman"/>
                <a:cs typeface="Times New Roman"/>
              </a:rPr>
              <a:t>All work submitted for credit must be original works created by the </a:t>
            </a:r>
            <a:r>
              <a:rPr lang="en-US" sz="1200" dirty="0" smtClean="0">
                <a:ea typeface="Times New Roman"/>
                <a:cs typeface="Times New Roman"/>
              </a:rPr>
              <a:t>student </a:t>
            </a:r>
            <a:r>
              <a:rPr lang="en-US" sz="1200" dirty="0">
                <a:ea typeface="Times New Roman"/>
                <a:cs typeface="Times New Roman"/>
              </a:rPr>
              <a:t>uniquely for this course.  It is considered inappropriate and unethical to make duplicate submissions of a single work for credit in multiple classes, unless specifically requested by the instructor. </a:t>
            </a:r>
            <a:r>
              <a:rPr lang="en-US" sz="1200" dirty="0" smtClean="0">
                <a:ea typeface="Times New Roman"/>
                <a:cs typeface="Times New Roman"/>
              </a:rPr>
              <a:t>Non-compliance </a:t>
            </a:r>
            <a:r>
              <a:rPr lang="en-US" sz="1200" dirty="0">
                <a:ea typeface="Times New Roman"/>
                <a:cs typeface="Times New Roman"/>
              </a:rPr>
              <a:t>with this policy can result in failure in the </a:t>
            </a:r>
            <a:r>
              <a:rPr lang="en-US" sz="1200" dirty="0" smtClean="0">
                <a:ea typeface="Times New Roman"/>
                <a:cs typeface="Times New Roman"/>
              </a:rPr>
              <a:t>course and action by the University.</a:t>
            </a:r>
          </a:p>
          <a:p>
            <a:endParaRPr lang="en-US" sz="1200" dirty="0">
              <a:ea typeface="Times New Roman"/>
              <a:cs typeface="Times New Roman"/>
            </a:endParaRPr>
          </a:p>
          <a:p>
            <a:endParaRPr lang="en-US" sz="1200" b="1" dirty="0" smtClean="0">
              <a:solidFill>
                <a:srgbClr val="00B050"/>
              </a:solidFill>
            </a:endParaRPr>
          </a:p>
          <a:p>
            <a:r>
              <a:rPr lang="en-US" sz="1200" b="1" dirty="0" smtClean="0">
                <a:solidFill>
                  <a:srgbClr val="00B050"/>
                </a:solidFill>
              </a:rPr>
              <a:t>UNT </a:t>
            </a:r>
            <a:r>
              <a:rPr lang="en-US" sz="1200" b="1" dirty="0">
                <a:solidFill>
                  <a:srgbClr val="00B050"/>
                </a:solidFill>
              </a:rPr>
              <a:t>POLICIES</a:t>
            </a:r>
            <a:endParaRPr lang="en-US" sz="1200" dirty="0">
              <a:solidFill>
                <a:srgbClr val="00B050"/>
              </a:solidFill>
            </a:endParaRPr>
          </a:p>
          <a:p>
            <a:r>
              <a:rPr lang="en-US" sz="1200" b="1" dirty="0"/>
              <a:t>Academic Honesty Policy</a:t>
            </a:r>
            <a:br>
              <a:rPr lang="en-US" sz="1200" b="1" dirty="0"/>
            </a:br>
            <a:r>
              <a:rPr lang="en-US" sz="1200" dirty="0"/>
              <a:t>You are encouraged to become familiar with the University's Policy of Academic dishonesty found in the </a:t>
            </a:r>
            <a:r>
              <a:rPr lang="en-US" sz="1200" i="1" u="sng" dirty="0">
                <a:hlinkClick r:id="rId2"/>
              </a:rPr>
              <a:t>Student Handbook</a:t>
            </a:r>
            <a:r>
              <a:rPr lang="en-US" sz="1200" dirty="0"/>
              <a:t>. The content of the Handbook applies to this course. If you are in doubt regarding the requirements, please consult with me before you complete any requirements of the course.</a:t>
            </a:r>
            <a:br>
              <a:rPr lang="en-US" sz="1200" dirty="0"/>
            </a:br>
            <a:endParaRPr lang="en-US" sz="1200" dirty="0"/>
          </a:p>
          <a:p>
            <a:r>
              <a:rPr lang="en-US" sz="1200" b="1" dirty="0"/>
              <a:t>ADA Policy</a:t>
            </a:r>
            <a:br>
              <a:rPr lang="en-US" sz="1200" b="1" dirty="0"/>
            </a:br>
            <a:r>
              <a:rPr lang="en-US" sz="1200" dirty="0"/>
              <a:t>The University of North Texas is on record as being committed to both the spirit and letter of federal equal opportunity legislation; reference Public Law 92-112 – The Rehabilitation Act of 1973 as amended. With the passage of new federal legislation entitled Americans with Disabilities Act (ADA), pursuant to section 504 of the Rehabilitation Act, there is renewed focus on providing this population with the same opportunities enjoyed by all citizens.</a:t>
            </a:r>
            <a:r>
              <a:rPr lang="en-US" sz="1200" i="1" dirty="0"/>
              <a:t/>
            </a:r>
            <a:br>
              <a:rPr lang="en-US" sz="1200" i="1" dirty="0"/>
            </a:br>
            <a:r>
              <a:rPr lang="en-US" sz="1200" i="1" dirty="0"/>
              <a:t/>
            </a:r>
            <a:br>
              <a:rPr lang="en-US" sz="1200" i="1" dirty="0"/>
            </a:br>
            <a:endParaRPr lang="en-US" sz="1200" dirty="0">
              <a:ea typeface="Times New Roman"/>
              <a:cs typeface="Times New Roman"/>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587" y="1905000"/>
            <a:ext cx="4926013" cy="18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587" y="6135687"/>
            <a:ext cx="4926013"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30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6096000" cy="6924973"/>
          </a:xfrm>
          <a:prstGeom prst="rect">
            <a:avLst/>
          </a:prstGeom>
          <a:noFill/>
        </p:spPr>
        <p:txBody>
          <a:bodyPr wrap="square" rtlCol="0">
            <a:spAutoFit/>
          </a:bodyPr>
          <a:lstStyle/>
          <a:p>
            <a:r>
              <a:rPr lang="en-US" sz="1200" dirty="0" smtClean="0"/>
              <a:t>As a faculty member, I am required by law to provide "reasonable accommodations" to students with disabilities, so as not to discriminate on the basis of that disability. Student responsibility primarily rests with informing faculty of their need for accommodation and in providing authorized documentation through designated administrative channels. Information regarding specific diagnostic criteria and policies for obtaining academic accommodations can be found </a:t>
            </a:r>
            <a:r>
              <a:rPr lang="en-US" sz="1200" u="sng" dirty="0" smtClean="0">
                <a:hlinkClick r:id="rId2"/>
              </a:rPr>
              <a:t>here</a:t>
            </a:r>
            <a:r>
              <a:rPr lang="en-US" sz="1200" dirty="0" smtClean="0"/>
              <a:t>. Also, you may visit the Office of Disability Accommodation in the University Union (room 321) or call us at (940) 565-4323.</a:t>
            </a:r>
          </a:p>
          <a:p>
            <a:r>
              <a:rPr lang="en-US" sz="1200" b="1" dirty="0" smtClean="0"/>
              <a:t> </a:t>
            </a:r>
          </a:p>
          <a:p>
            <a:r>
              <a:rPr lang="en-US" sz="1200" b="1" dirty="0" smtClean="0"/>
              <a:t>Important Notice for F-1 Students taking Distance Education Courses: </a:t>
            </a:r>
            <a:br>
              <a:rPr lang="en-US" sz="1200" b="1" dirty="0" smtClean="0"/>
            </a:br>
            <a:r>
              <a:rPr lang="en-US" sz="1200" b="1" dirty="0" smtClean="0"/>
              <a:t> </a:t>
            </a:r>
          </a:p>
          <a:p>
            <a:r>
              <a:rPr lang="en-US" sz="1200" b="1" dirty="0" smtClean="0"/>
              <a:t>University of North Texas Compliance </a:t>
            </a:r>
            <a:br>
              <a:rPr lang="en-US" sz="1200" b="1" dirty="0" smtClean="0"/>
            </a:br>
            <a:r>
              <a:rPr lang="en-US" sz="1200" dirty="0" smtClean="0"/>
              <a:t>To comply with immigration regulations, an F-1 visa holder within the United States may need to engage in an on-campus experiential component for this course. This component (which must be approved in advance by the instructor) can include activities such as taking an on-campus exam, participating in an on-campus lecture or lab activity, or other on-campus experience integral to the completion of this course. If such an on-campus activity is required, it is the student’s responsibility to do the following:</a:t>
            </a:r>
            <a:br>
              <a:rPr lang="en-US" sz="1200" dirty="0" smtClean="0"/>
            </a:br>
            <a:endParaRPr lang="en-US" sz="1200" dirty="0" smtClean="0"/>
          </a:p>
          <a:p>
            <a:r>
              <a:rPr lang="en-US" sz="1200" dirty="0" smtClean="0"/>
              <a:t>(1) Submit a written request to the instructor for an on-campus experiential component within one week of the start of the course.</a:t>
            </a:r>
            <a:br>
              <a:rPr lang="en-US" sz="1200" dirty="0" smtClean="0"/>
            </a:br>
            <a:endParaRPr lang="en-US" sz="1200" dirty="0" smtClean="0"/>
          </a:p>
          <a:p>
            <a:r>
              <a:rPr lang="en-US" sz="1200" dirty="0" smtClean="0"/>
              <a:t>(2) Ensure that the activity on campus takes place and the instructor documents it in writing with a notice sent to the International Student and Scholar Services Office.  ISSS has a form available that you may use for this purpose. Because the decision may have serious immigration consequences, if an F-1 student is unsure about his or her need to participate in an on-campus experiential component for this course, s/he should contact the UNT International Student and Scholar Services Office (telephone 940-565-2195 or email </a:t>
            </a:r>
            <a:r>
              <a:rPr lang="en-US" sz="1200" u="sng" dirty="0" smtClean="0">
                <a:hlinkClick r:id="rId3"/>
              </a:rPr>
              <a:t>internationaladvising@unt.edu</a:t>
            </a:r>
            <a:r>
              <a:rPr lang="en-US" sz="1200" dirty="0" smtClean="0"/>
              <a:t>) to get clarification before the one-week deadline.</a:t>
            </a:r>
          </a:p>
          <a:p>
            <a:endParaRPr lang="en-US" sz="1200" dirty="0"/>
          </a:p>
          <a:p>
            <a:r>
              <a:rPr lang="en-US" sz="1200" dirty="0"/>
              <a:t>If you </a:t>
            </a:r>
            <a:r>
              <a:rPr lang="en-US" sz="1200" dirty="0" smtClean="0"/>
              <a:t>hold </a:t>
            </a:r>
            <a:r>
              <a:rPr lang="en-US" sz="1200" dirty="0"/>
              <a:t>an F-1 Visa, please </a:t>
            </a:r>
            <a:r>
              <a:rPr lang="en-US" sz="1200" dirty="0" smtClean="0"/>
              <a:t>bring </a:t>
            </a:r>
            <a:r>
              <a:rPr lang="en-US" sz="1200" dirty="0"/>
              <a:t>the required form to me for signature by September 7, 2012. Send me an email to ensure that I am in the office when you come</a:t>
            </a:r>
            <a:r>
              <a:rPr lang="en-US" sz="1200" dirty="0" smtClean="0"/>
              <a:t>. </a:t>
            </a:r>
            <a:r>
              <a:rPr lang="en-US" sz="1200" b="1" dirty="0" smtClean="0"/>
              <a:t>On-campus </a:t>
            </a:r>
            <a:r>
              <a:rPr lang="en-US" sz="1200" b="1" dirty="0"/>
              <a:t>meetings for F-1 Visa students are scheduled for Friday</a:t>
            </a:r>
            <a:r>
              <a:rPr lang="en-US" sz="1200" b="1"/>
              <a:t>, </a:t>
            </a:r>
            <a:r>
              <a:rPr lang="en-US" sz="1200" b="1" smtClean="0"/>
              <a:t>September </a:t>
            </a:r>
            <a:r>
              <a:rPr lang="en-US" sz="1200" b="1" dirty="0"/>
              <a:t>28 at 8 am and Friday, October 19 at 8 am in Chilton 331 (conference room). I look forward to meeting with you.</a:t>
            </a:r>
          </a:p>
          <a:p>
            <a:endParaRPr lang="en-US" sz="1200" dirty="0" smtClean="0"/>
          </a:p>
          <a:p>
            <a:endParaRPr lang="en-US" sz="1200" dirty="0" smtClean="0"/>
          </a:p>
          <a:p>
            <a:r>
              <a:rPr lang="en-US" sz="1200" dirty="0" smtClean="0">
                <a:ea typeface="Times New Roman"/>
                <a:cs typeface="Times New Roman"/>
              </a:rPr>
              <a:t> </a:t>
            </a:r>
          </a:p>
          <a:p>
            <a:r>
              <a:rPr lang="en-US" sz="1200" i="1" dirty="0" smtClean="0">
                <a:ea typeface="Times New Roman"/>
                <a:cs typeface="Times New Roman"/>
              </a:rPr>
              <a:t> </a:t>
            </a:r>
            <a:endParaRPr lang="en-US" sz="1200" dirty="0">
              <a:ea typeface="Times New Roman"/>
              <a:cs typeface="Times New Roman"/>
            </a:endParaRPr>
          </a:p>
        </p:txBody>
      </p:sp>
    </p:spTree>
    <p:extLst>
      <p:ext uri="{BB962C8B-B14F-4D97-AF65-F5344CB8AC3E}">
        <p14:creationId xmlns:p14="http://schemas.microsoft.com/office/powerpoint/2010/main" val="3171322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607</Words>
  <Application>Microsoft Office PowerPoint</Application>
  <PresentationFormat>Custom</PresentationFormat>
  <Paragraphs>112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Knight, Dee</dc:creator>
  <cp:lastModifiedBy>Knight, Dee</cp:lastModifiedBy>
  <cp:revision>16</cp:revision>
  <dcterms:created xsi:type="dcterms:W3CDTF">2012-08-17T21:00:15Z</dcterms:created>
  <dcterms:modified xsi:type="dcterms:W3CDTF">2012-08-30T18:16:07Z</dcterms:modified>
</cp:coreProperties>
</file>